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regular.fntdata"/><Relationship Id="rId61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Lato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font" Target="fonts/Raleway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bold.fntdata"/><Relationship Id="rId14" Type="http://schemas.openxmlformats.org/officeDocument/2006/relationships/slide" Target="slides/slide9.xml"/><Relationship Id="rId58" Type="http://schemas.openxmlformats.org/officeDocument/2006/relationships/font" Target="fonts/Raleway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eb.airdroid.com/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acb152a91_9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acb152a91_9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cb152a91_9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cb152a91_9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acb152a91_6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acb152a91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cb152a9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cb152a9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cb152a91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cb152a91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cb152a91_19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cb152a91_19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OF 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PRPOSED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CHOOSE IONIC/nodejs (tech use), aws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 (never mention firebase)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cb152a91_1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cb152a91_1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cb152a91_1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cb152a91_1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cb152a91_19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cb152a91_1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cb152a91_1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cb152a91_1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cb152a91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cb152a91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cb152a91_1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acb152a91_1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cb152a91_1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cb152a91_1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cb152a91_1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cb152a91_1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cb152a91_12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cb152a91_1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cb152a91_1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cb152a91_1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cb152a91_1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acb152a91_1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cb152a91_1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acb152a91_1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acb152a91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acb152a91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cb152a91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cb152a91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cb152a91_1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acb152a91_1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acb152a91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acb152a91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cb152a91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cb152a91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acb152a91_17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acb152a91_17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acb152a91_17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acb152a91_1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acb152a91_17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acb152a91_17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cb152a91_1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cb152a91_1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cb152a91_1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cb152a91_1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cb152a91_17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cb152a91_17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acb152a91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acb152a91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acb152a91_1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acb152a91_1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acb152a91_1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acb152a91_1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cb152a91_1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cb152a91_1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acb152a91_1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acb152a91_1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cb152a91_1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cb152a91_1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cb152a91_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cb152a91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acb152a91_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acb152a91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acb152a91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acb152a91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cb152a91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cb152a91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http://web.airdroid.com/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cb152a91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cb152a91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cb152a91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acb152a91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cb152a91_9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cb152a91_9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cb152a91_9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cb152a91_9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4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6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1.png"/><Relationship Id="rId7" Type="http://schemas.openxmlformats.org/officeDocument/2006/relationships/image" Target="../media/image56.png"/><Relationship Id="rId8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0" l="553" r="563" t="0"/>
          <a:stretch/>
        </p:blipFill>
        <p:spPr>
          <a:xfrm>
            <a:off x="5181200" y="1645500"/>
            <a:ext cx="3471226" cy="19746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DIRECTIE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16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Chua Wei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Chia Kwee Cheng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 Hong Yao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Garick Chong Jun Kang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 Wei Sern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7784" r="7784" t="0"/>
          <a:stretch/>
        </p:blipFill>
        <p:spPr>
          <a:xfrm>
            <a:off x="8271300" y="2337575"/>
            <a:ext cx="872699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214" name="Google Shape;21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Firebase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Node.js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Ionic 3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Amazon Web Services (AWS Lambda, Api Gateway and RDS)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770425" y="1268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Firebase?</a:t>
            </a:r>
            <a:endParaRPr/>
          </a:p>
        </p:txBody>
      </p:sp>
      <p:sp>
        <p:nvSpPr>
          <p:cNvPr id="220" name="Google Shape;220;p27"/>
          <p:cNvSpPr txBox="1"/>
          <p:nvPr>
            <p:ph idx="4294967295" type="body"/>
          </p:nvPr>
        </p:nvSpPr>
        <p:spPr>
          <a:xfrm>
            <a:off x="942575" y="1851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Real-time Database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Hosting free of charge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Provides external login authentication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so good about Node.js?</a:t>
            </a:r>
            <a:endParaRPr/>
          </a:p>
        </p:txBody>
      </p:sp>
      <p:sp>
        <p:nvSpPr>
          <p:cNvPr id="226" name="Google Shape;226;p28"/>
          <p:cNvSpPr txBox="1"/>
          <p:nvPr>
            <p:ph idx="4294967295" type="body"/>
          </p:nvPr>
        </p:nvSpPr>
        <p:spPr>
          <a:xfrm>
            <a:off x="942575" y="1851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Asynchronous programming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Only relies on javascript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770425" y="1268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Ionic?</a:t>
            </a:r>
            <a:endParaRPr/>
          </a:p>
        </p:txBody>
      </p:sp>
      <p:sp>
        <p:nvSpPr>
          <p:cNvPr id="232" name="Google Shape;232;p29"/>
          <p:cNvSpPr txBox="1"/>
          <p:nvPr>
            <p:ph idx="4294967295" type="body"/>
          </p:nvPr>
        </p:nvSpPr>
        <p:spPr>
          <a:xfrm>
            <a:off x="942575" y="1851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HTML5 mobile app development framework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Built on angular 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Used to build hybrid mobile applications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770425" y="12689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choose Ionic?</a:t>
            </a:r>
            <a:endParaRPr/>
          </a:p>
        </p:txBody>
      </p:sp>
      <p:sp>
        <p:nvSpPr>
          <p:cNvPr id="238" name="Google Shape;238;p30"/>
          <p:cNvSpPr txBox="1"/>
          <p:nvPr>
            <p:ph idx="4294967295" type="body"/>
          </p:nvPr>
        </p:nvSpPr>
        <p:spPr>
          <a:xfrm>
            <a:off x="942575" y="18515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Cross-platform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Development Tools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Completely free and open source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Support for many plugins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br>
              <a:rPr b="1" lang="en" sz="1800"/>
            </a:b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Amazon Web Services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650" y="2084825"/>
            <a:ext cx="3151976" cy="11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310325" y="1968225"/>
            <a:ext cx="4294800" cy="28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Reasons for choosing AWS :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Cost effective ( Pay for what we use 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Security ( All data is stored in highly secure AWS data centers)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Scalable, high performance and flexible.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310325" y="1341500"/>
            <a:ext cx="76884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AWS API, Lambda and RDS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1" name="Google Shape;251;p32"/>
          <p:cNvGrpSpPr/>
          <p:nvPr/>
        </p:nvGrpSpPr>
        <p:grpSpPr>
          <a:xfrm>
            <a:off x="1847156" y="2530204"/>
            <a:ext cx="1476143" cy="1703183"/>
            <a:chOff x="5603694" y="2124779"/>
            <a:chExt cx="2315155" cy="2671241"/>
          </a:xfrm>
        </p:grpSpPr>
        <p:pic>
          <p:nvPicPr>
            <p:cNvPr id="252" name="Google Shape;25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3694" y="2124779"/>
              <a:ext cx="2315155" cy="22371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2"/>
            <p:cNvSpPr txBox="1"/>
            <p:nvPr/>
          </p:nvSpPr>
          <p:spPr>
            <a:xfrm>
              <a:off x="5898606" y="4504720"/>
              <a:ext cx="1725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AWS API Gateway</a:t>
              </a:r>
              <a:endParaRPr b="1"/>
            </a:p>
          </p:txBody>
        </p:sp>
      </p:grpSp>
      <p:grpSp>
        <p:nvGrpSpPr>
          <p:cNvPr id="254" name="Google Shape;254;p32"/>
          <p:cNvGrpSpPr/>
          <p:nvPr/>
        </p:nvGrpSpPr>
        <p:grpSpPr>
          <a:xfrm>
            <a:off x="6127267" y="2544980"/>
            <a:ext cx="1169573" cy="1673640"/>
            <a:chOff x="3501018" y="2171114"/>
            <a:chExt cx="1834337" cy="2624906"/>
          </a:xfrm>
        </p:grpSpPr>
        <p:pic>
          <p:nvPicPr>
            <p:cNvPr id="255" name="Google Shape;25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1018" y="2171114"/>
              <a:ext cx="1834337" cy="21444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2"/>
            <p:cNvSpPr txBox="1"/>
            <p:nvPr/>
          </p:nvSpPr>
          <p:spPr>
            <a:xfrm>
              <a:off x="3555540" y="4504720"/>
              <a:ext cx="1725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AWS Lambda</a:t>
              </a:r>
              <a:endParaRPr b="1"/>
            </a:p>
          </p:txBody>
        </p:sp>
      </p:grpSp>
      <p:grpSp>
        <p:nvGrpSpPr>
          <p:cNvPr id="257" name="Google Shape;257;p32"/>
          <p:cNvGrpSpPr/>
          <p:nvPr/>
        </p:nvGrpSpPr>
        <p:grpSpPr>
          <a:xfrm>
            <a:off x="3890085" y="2400863"/>
            <a:ext cx="1558996" cy="1961859"/>
            <a:chOff x="845250" y="2061988"/>
            <a:chExt cx="2445100" cy="3076943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5250" y="2061988"/>
              <a:ext cx="2445100" cy="2362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 txBox="1"/>
            <p:nvPr/>
          </p:nvSpPr>
          <p:spPr>
            <a:xfrm>
              <a:off x="1205150" y="4504731"/>
              <a:ext cx="17256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AWS RDS</a:t>
              </a:r>
              <a:endParaRPr b="1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(mySQL)</a:t>
              </a:r>
              <a:endParaRPr b="1"/>
            </a:p>
          </p:txBody>
        </p:sp>
      </p:grpSp>
      <p:sp>
        <p:nvSpPr>
          <p:cNvPr id="260" name="Google Shape;260;p32"/>
          <p:cNvSpPr txBox="1"/>
          <p:nvPr/>
        </p:nvSpPr>
        <p:spPr>
          <a:xfrm>
            <a:off x="2420021" y="1876700"/>
            <a:ext cx="44991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 Services that our application uses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How AWS work in our application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213" y="2505886"/>
            <a:ext cx="1397775" cy="1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758" y="2567249"/>
            <a:ext cx="1048625" cy="11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3443" y="2539176"/>
            <a:ext cx="1323493" cy="1186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3112759" y="3813889"/>
            <a:ext cx="1323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 API Gateway</a:t>
            </a:r>
            <a:endParaRPr b="1"/>
          </a:p>
        </p:txBody>
      </p:sp>
      <p:sp>
        <p:nvSpPr>
          <p:cNvPr id="270" name="Google Shape;270;p33"/>
          <p:cNvSpPr txBox="1"/>
          <p:nvPr/>
        </p:nvSpPr>
        <p:spPr>
          <a:xfrm>
            <a:off x="5248917" y="3801532"/>
            <a:ext cx="986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 Lambda</a:t>
            </a:r>
            <a:endParaRPr b="1"/>
          </a:p>
        </p:txBody>
      </p:sp>
      <p:sp>
        <p:nvSpPr>
          <p:cNvPr id="271" name="Google Shape;271;p33"/>
          <p:cNvSpPr txBox="1"/>
          <p:nvPr/>
        </p:nvSpPr>
        <p:spPr>
          <a:xfrm>
            <a:off x="7112870" y="3801541"/>
            <a:ext cx="986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 RDS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(mySQL)</a:t>
            </a:r>
            <a:endParaRPr b="1"/>
          </a:p>
        </p:txBody>
      </p:sp>
      <p:cxnSp>
        <p:nvCxnSpPr>
          <p:cNvPr id="272" name="Google Shape;272;p33"/>
          <p:cNvCxnSpPr/>
          <p:nvPr/>
        </p:nvCxnSpPr>
        <p:spPr>
          <a:xfrm>
            <a:off x="4369908" y="3134183"/>
            <a:ext cx="770700" cy="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3"/>
          <p:cNvCxnSpPr/>
          <p:nvPr/>
        </p:nvCxnSpPr>
        <p:spPr>
          <a:xfrm>
            <a:off x="6343439" y="3130682"/>
            <a:ext cx="770700" cy="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33"/>
          <p:cNvCxnSpPr/>
          <p:nvPr/>
        </p:nvCxnSpPr>
        <p:spPr>
          <a:xfrm rot="10800000">
            <a:off x="4369988" y="3258533"/>
            <a:ext cx="770700" cy="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3"/>
          <p:cNvCxnSpPr/>
          <p:nvPr/>
        </p:nvCxnSpPr>
        <p:spPr>
          <a:xfrm rot="10800000">
            <a:off x="6343519" y="3258533"/>
            <a:ext cx="770700" cy="3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013" y="3137736"/>
            <a:ext cx="1513615" cy="15216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3"/>
          <p:cNvCxnSpPr/>
          <p:nvPr/>
        </p:nvCxnSpPr>
        <p:spPr>
          <a:xfrm rot="1674115">
            <a:off x="2440333" y="2833986"/>
            <a:ext cx="770580" cy="3499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3"/>
          <p:cNvCxnSpPr/>
          <p:nvPr/>
        </p:nvCxnSpPr>
        <p:spPr>
          <a:xfrm rot="-9125885">
            <a:off x="2380886" y="2947133"/>
            <a:ext cx="770580" cy="3499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3"/>
          <p:cNvSpPr txBox="1"/>
          <p:nvPr/>
        </p:nvSpPr>
        <p:spPr>
          <a:xfrm>
            <a:off x="1134870" y="4108063"/>
            <a:ext cx="1099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Ionic 3</a:t>
            </a:r>
            <a:endParaRPr b="1"/>
          </a:p>
        </p:txBody>
      </p:sp>
      <p:sp>
        <p:nvSpPr>
          <p:cNvPr id="280" name="Google Shape;280;p33"/>
          <p:cNvSpPr txBox="1"/>
          <p:nvPr/>
        </p:nvSpPr>
        <p:spPr>
          <a:xfrm>
            <a:off x="1090179" y="2719702"/>
            <a:ext cx="11892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Node.js</a:t>
            </a:r>
            <a:endParaRPr b="1"/>
          </a:p>
        </p:txBody>
      </p:sp>
      <p:cxnSp>
        <p:nvCxnSpPr>
          <p:cNvPr id="281" name="Google Shape;281;p33"/>
          <p:cNvCxnSpPr/>
          <p:nvPr/>
        </p:nvCxnSpPr>
        <p:spPr>
          <a:xfrm rot="-1338150">
            <a:off x="2415999" y="3492714"/>
            <a:ext cx="770758" cy="3795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33"/>
          <p:cNvCxnSpPr/>
          <p:nvPr/>
        </p:nvCxnSpPr>
        <p:spPr>
          <a:xfrm rot="9461850">
            <a:off x="2464648" y="3610474"/>
            <a:ext cx="770758" cy="3795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3" name="Google Shape;28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188" y="1966950"/>
            <a:ext cx="1189149" cy="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AWS Api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Gateway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Demo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89" name="Google Shape;2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988" y="548475"/>
            <a:ext cx="3680675" cy="459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375" y="1281675"/>
            <a:ext cx="3313350" cy="31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913" r="913" t="0"/>
          <a:stretch/>
        </p:blipFill>
        <p:spPr>
          <a:xfrm>
            <a:off x="629056" y="0"/>
            <a:ext cx="78858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24325" y="966376"/>
            <a:ext cx="4080000" cy="24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Problem Statement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Objective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Proposed Solution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System Architect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Technologies Used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UI Design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Application Demonstration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Q&amp;A</a:t>
            </a:r>
            <a:endParaRPr b="1"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the logo designed like this?</a:t>
            </a:r>
            <a:endParaRPr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choose those colors?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Contrast between one another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Represents youth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●"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Why choose arrows to replace ‘c’?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Char char="○"/>
            </a:pPr>
            <a:r>
              <a:rPr lang="en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Signifies direction</a:t>
            </a:r>
            <a:endParaRPr sz="2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425" y="710975"/>
            <a:ext cx="2635150" cy="6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(Wireframes)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Splash Screen</a:t>
            </a:r>
            <a:endParaRPr sz="2400"/>
          </a:p>
        </p:txBody>
      </p:sp>
      <p:pic>
        <p:nvPicPr>
          <p:cNvPr id="313" name="Google Shape;3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26" y="903275"/>
            <a:ext cx="2124424" cy="3857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Login </a:t>
            </a:r>
            <a:r>
              <a:rPr lang="en" sz="2400"/>
              <a:t>Screen</a:t>
            </a:r>
            <a:endParaRPr sz="2400"/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13" y="903269"/>
            <a:ext cx="2124432" cy="385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25" y="903275"/>
            <a:ext cx="2124424" cy="38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25" y="903275"/>
            <a:ext cx="2124424" cy="34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Register</a:t>
            </a:r>
            <a:r>
              <a:rPr lang="en" sz="2400"/>
              <a:t> Screen</a:t>
            </a:r>
            <a:endParaRPr sz="2400"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575" y="912494"/>
            <a:ext cx="2114279" cy="383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575" y="912500"/>
            <a:ext cx="2114275" cy="3436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Home </a:t>
            </a:r>
            <a:r>
              <a:rPr lang="en" sz="2400"/>
              <a:t>Screen</a:t>
            </a:r>
            <a:endParaRPr sz="2400"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100" y="903275"/>
            <a:ext cx="2145100" cy="34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Side</a:t>
            </a:r>
            <a:r>
              <a:rPr lang="en" sz="2400"/>
              <a:t> Menu</a:t>
            </a:r>
            <a:endParaRPr sz="2400"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13" y="903263"/>
            <a:ext cx="2124432" cy="385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25" y="903275"/>
            <a:ext cx="2124424" cy="34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Edit Profile</a:t>
            </a:r>
            <a:endParaRPr sz="2400"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23" y="903275"/>
            <a:ext cx="2124424" cy="3857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25" y="903275"/>
            <a:ext cx="2124424" cy="34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Navigation </a:t>
            </a:r>
            <a:r>
              <a:rPr lang="en" sz="2400"/>
              <a:t>Screen</a:t>
            </a:r>
            <a:endParaRPr sz="2400"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688" y="892878"/>
            <a:ext cx="2135888" cy="387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700" y="892875"/>
            <a:ext cx="2135875" cy="347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Portal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(Wireframes)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Statement</a:t>
            </a:r>
            <a:endParaRPr/>
          </a:p>
        </p:txBody>
      </p:sp>
      <p:sp>
        <p:nvSpPr>
          <p:cNvPr id="152" name="Google Shape;152;p19"/>
          <p:cNvSpPr txBox="1"/>
          <p:nvPr>
            <p:ph idx="4294967295" type="body"/>
          </p:nvPr>
        </p:nvSpPr>
        <p:spPr>
          <a:xfrm>
            <a:off x="760500" y="2031025"/>
            <a:ext cx="61473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The </a:t>
            </a:r>
            <a:r>
              <a:rPr b="1" lang="en" sz="1600">
                <a:solidFill>
                  <a:schemeClr val="accent6"/>
                </a:solidFill>
              </a:rPr>
              <a:t>visually impaired</a:t>
            </a:r>
            <a:r>
              <a:rPr b="1" lang="en" sz="1600">
                <a:solidFill>
                  <a:srgbClr val="CCCCCC"/>
                </a:solidFill>
              </a:rPr>
              <a:t> </a:t>
            </a:r>
            <a:r>
              <a:rPr b="1" lang="en" sz="1600">
                <a:solidFill>
                  <a:srgbClr val="FFFFFF"/>
                </a:solidFill>
              </a:rPr>
              <a:t>may be unfamiliar with the environment and thus, get lost easily. Although there are helpers to guide them around, they may not be always there</a:t>
            </a:r>
            <a:r>
              <a:rPr b="1" lang="en" sz="1600">
                <a:solidFill>
                  <a:srgbClr val="FFFFFF"/>
                </a:solidFill>
              </a:rPr>
              <a:t>.</a:t>
            </a:r>
            <a:endParaRPr b="1"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Login</a:t>
            </a:r>
            <a:endParaRPr sz="2400"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400" y="1318650"/>
            <a:ext cx="5581598" cy="313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Dashboard</a:t>
            </a:r>
            <a:endParaRPr sz="2400"/>
          </a:p>
        </p:txBody>
      </p:sp>
      <p:pic>
        <p:nvPicPr>
          <p:cNvPr id="372" name="Google Shape;37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Beacons</a:t>
            </a:r>
            <a:endParaRPr sz="2400"/>
          </a:p>
        </p:txBody>
      </p:sp>
      <p:pic>
        <p:nvPicPr>
          <p:cNvPr id="378" name="Google Shape;3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Beacon</a:t>
            </a:r>
            <a:endParaRPr sz="2400"/>
          </a:p>
        </p:txBody>
      </p:sp>
      <p:pic>
        <p:nvPicPr>
          <p:cNvPr id="384" name="Google Shape;38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Beacon</a:t>
            </a:r>
            <a:endParaRPr sz="2400"/>
          </a:p>
        </p:txBody>
      </p:sp>
      <p:pic>
        <p:nvPicPr>
          <p:cNvPr id="391" name="Google Shape;3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Beacon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Directions</a:t>
            </a:r>
            <a:endParaRPr sz="2400"/>
          </a:p>
        </p:txBody>
      </p:sp>
      <p:pic>
        <p:nvPicPr>
          <p:cNvPr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 Beacon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Direction</a:t>
            </a:r>
            <a:endParaRPr sz="2400"/>
          </a:p>
        </p:txBody>
      </p:sp>
      <p:pic>
        <p:nvPicPr>
          <p:cNvPr id="407" name="Google Shape;40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Update Beacon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Direction</a:t>
            </a:r>
            <a:endParaRPr sz="2100"/>
          </a:p>
        </p:txBody>
      </p:sp>
      <p:pic>
        <p:nvPicPr>
          <p:cNvPr id="415" name="Google Shape;41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Beacon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Relations</a:t>
            </a:r>
            <a:endParaRPr sz="2100"/>
          </a:p>
        </p:txBody>
      </p:sp>
      <p:pic>
        <p:nvPicPr>
          <p:cNvPr id="423" name="Google Shape;42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Add Beacon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Relation</a:t>
            </a:r>
            <a:endParaRPr sz="2100"/>
          </a:p>
        </p:txBody>
      </p:sp>
      <p:pic>
        <p:nvPicPr>
          <p:cNvPr id="431" name="Google Shape;43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49375" y="1318650"/>
            <a:ext cx="3044100" cy="13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Assist the Visually Impaired in navigation within an indoor environment through a mobile application.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500" y="2783925"/>
            <a:ext cx="2941825" cy="1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Update Beacon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Relation</a:t>
            </a:r>
            <a:endParaRPr sz="2100"/>
          </a:p>
        </p:txBody>
      </p:sp>
      <p:pic>
        <p:nvPicPr>
          <p:cNvPr id="439" name="Google Shape;43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Units</a:t>
            </a:r>
            <a:endParaRPr sz="2400"/>
          </a:p>
        </p:txBody>
      </p:sp>
      <p:pic>
        <p:nvPicPr>
          <p:cNvPr id="447" name="Google Shape;4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400" y="652400"/>
            <a:ext cx="5581600" cy="418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Add Unit</a:t>
            </a:r>
            <a:endParaRPr sz="2400"/>
          </a:p>
        </p:txBody>
      </p:sp>
      <p:pic>
        <p:nvPicPr>
          <p:cNvPr id="456" name="Google Shape;45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367" y="652400"/>
            <a:ext cx="5581632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</a:t>
            </a:r>
            <a:r>
              <a:rPr lang="en" sz="2400"/>
              <a:t> Unit</a:t>
            </a:r>
            <a:endParaRPr sz="2400"/>
          </a:p>
        </p:txBody>
      </p:sp>
      <p:pic>
        <p:nvPicPr>
          <p:cNvPr id="465" name="Google Shape;46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367" y="652400"/>
            <a:ext cx="5581632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Manage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Facilities</a:t>
            </a:r>
            <a:endParaRPr sz="2400"/>
          </a:p>
        </p:txBody>
      </p:sp>
      <p:pic>
        <p:nvPicPr>
          <p:cNvPr id="474" name="Google Shape;47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6300" y="2502702"/>
            <a:ext cx="3191176" cy="23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8551" y="2502702"/>
            <a:ext cx="3191176" cy="23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22443" y="618050"/>
            <a:ext cx="3191176" cy="237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0"/>
          <p:cNvPicPr preferRelativeResize="0"/>
          <p:nvPr/>
        </p:nvPicPr>
        <p:blipFill rotWithShape="1">
          <a:blip r:embed="rId6">
            <a:alphaModFix/>
          </a:blip>
          <a:srcRect b="0" l="317" r="308" t="0"/>
          <a:stretch/>
        </p:blipFill>
        <p:spPr>
          <a:xfrm>
            <a:off x="2156300" y="2502700"/>
            <a:ext cx="3191176" cy="240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 rotWithShape="1">
          <a:blip r:embed="rId7">
            <a:alphaModFix/>
          </a:blip>
          <a:srcRect b="0" l="317" r="308" t="0"/>
          <a:stretch/>
        </p:blipFill>
        <p:spPr>
          <a:xfrm>
            <a:off x="5818550" y="2502700"/>
            <a:ext cx="3191176" cy="240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0"/>
          <p:cNvPicPr preferRelativeResize="0"/>
          <p:nvPr/>
        </p:nvPicPr>
        <p:blipFill rotWithShape="1">
          <a:blip r:embed="rId8">
            <a:alphaModFix/>
          </a:blip>
          <a:srcRect b="0" l="317" r="308" t="0"/>
          <a:stretch/>
        </p:blipFill>
        <p:spPr>
          <a:xfrm>
            <a:off x="4022449" y="618050"/>
            <a:ext cx="3191176" cy="24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Manage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pic>
        <p:nvPicPr>
          <p:cNvPr id="485" name="Google Shape;4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367" y="652400"/>
            <a:ext cx="5581632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Update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</a:t>
            </a:r>
            <a:endParaRPr sz="2400"/>
          </a:p>
        </p:txBody>
      </p:sp>
      <p:pic>
        <p:nvPicPr>
          <p:cNvPr id="494" name="Google Shape;4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88" y="652400"/>
            <a:ext cx="5581624" cy="418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3400" y="652400"/>
            <a:ext cx="5581600" cy="418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3400" y="652400"/>
            <a:ext cx="5581600" cy="4186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3367" y="652400"/>
            <a:ext cx="5581632" cy="41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the app</a:t>
            </a:r>
            <a:endParaRPr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925" y="524875"/>
            <a:ext cx="2566501" cy="45626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the app</a:t>
            </a:r>
            <a:endParaRPr/>
          </a:p>
        </p:txBody>
      </p:sp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125" y="534825"/>
            <a:ext cx="2547750" cy="45293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"/>
          <p:cNvSpPr txBox="1"/>
          <p:nvPr>
            <p:ph type="title"/>
          </p:nvPr>
        </p:nvSpPr>
        <p:spPr>
          <a:xfrm>
            <a:off x="310325" y="1341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the app</a:t>
            </a:r>
            <a:endParaRPr/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250" y="533925"/>
            <a:ext cx="2561425" cy="455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463" y="1912762"/>
            <a:ext cx="5733076" cy="13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Demonstration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8"/>
          <p:cNvSpPr txBox="1"/>
          <p:nvPr>
            <p:ph idx="4294967295" type="title"/>
          </p:nvPr>
        </p:nvSpPr>
        <p:spPr>
          <a:xfrm>
            <a:off x="3580500" y="2106325"/>
            <a:ext cx="198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(Front-End)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User Login &amp; Registration (</a:t>
            </a:r>
            <a:r>
              <a:rPr b="1" lang="en" sz="1800"/>
              <a:t>Directie User, Facebook, </a:t>
            </a:r>
            <a:r>
              <a:rPr b="1" lang="en" sz="1800"/>
              <a:t>Google)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Detect User’s location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Routing of shortest path to Destination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Speech Navigation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View, Edit User Profile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Features (Back-End)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Beacons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Relation Beacons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Beacon Directions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Facilities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Units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Manage Users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7650" y="118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25" y="3635869"/>
            <a:ext cx="1379590" cy="13795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247925" y="2872675"/>
            <a:ext cx="189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[Current Location: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T2138]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966975" y="3387819"/>
            <a:ext cx="928500" cy="325500"/>
          </a:xfrm>
          <a:prstGeom prst="wedgeEllipseCallout">
            <a:avLst>
              <a:gd fmla="val -31327" name="adj1"/>
              <a:gd fmla="val 8530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Toilet</a:t>
            </a:r>
            <a:endParaRPr/>
          </a:p>
        </p:txBody>
      </p:sp>
      <p:grpSp>
        <p:nvGrpSpPr>
          <p:cNvPr id="185" name="Google Shape;185;p24"/>
          <p:cNvGrpSpPr/>
          <p:nvPr/>
        </p:nvGrpSpPr>
        <p:grpSpPr>
          <a:xfrm>
            <a:off x="1665625" y="3539786"/>
            <a:ext cx="949519" cy="885131"/>
            <a:chOff x="985375" y="4246992"/>
            <a:chExt cx="1393074" cy="1386484"/>
          </a:xfrm>
        </p:grpSpPr>
        <p:pic>
          <p:nvPicPr>
            <p:cNvPr id="186" name="Google Shape;18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85375" y="4246992"/>
              <a:ext cx="1393074" cy="13864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7" name="Google Shape;187;p24"/>
            <p:cNvGrpSpPr/>
            <p:nvPr/>
          </p:nvGrpSpPr>
          <p:grpSpPr>
            <a:xfrm>
              <a:off x="1376816" y="4399150"/>
              <a:ext cx="610209" cy="983400"/>
              <a:chOff x="1376816" y="4399150"/>
              <a:chExt cx="610209" cy="983400"/>
            </a:xfrm>
          </p:grpSpPr>
          <p:sp>
            <p:nvSpPr>
              <p:cNvPr id="188" name="Google Shape;188;p24"/>
              <p:cNvSpPr/>
              <p:nvPr/>
            </p:nvSpPr>
            <p:spPr>
              <a:xfrm>
                <a:off x="1387625" y="4399150"/>
                <a:ext cx="599400" cy="983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89" name="Google Shape;189;p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76816" y="4679095"/>
                <a:ext cx="610200" cy="6101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563" y="1795126"/>
            <a:ext cx="776625" cy="7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7">
            <a:alphaModFix/>
          </a:blip>
          <a:srcRect b="0" l="53628" r="0" t="0"/>
          <a:stretch/>
        </p:blipFill>
        <p:spPr>
          <a:xfrm flipH="1" rot="-5400000">
            <a:off x="1777925" y="1946300"/>
            <a:ext cx="621276" cy="17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 rotWithShape="1">
          <a:blip r:embed="rId7">
            <a:alphaModFix/>
          </a:blip>
          <a:srcRect b="0" l="0" r="43933" t="0"/>
          <a:stretch/>
        </p:blipFill>
        <p:spPr>
          <a:xfrm>
            <a:off x="2282675" y="3328201"/>
            <a:ext cx="332475" cy="444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4"/>
          <p:cNvCxnSpPr/>
          <p:nvPr/>
        </p:nvCxnSpPr>
        <p:spPr>
          <a:xfrm>
            <a:off x="2615150" y="3951013"/>
            <a:ext cx="16746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525" y="3539786"/>
            <a:ext cx="949519" cy="88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3587" y="1795125"/>
            <a:ext cx="727410" cy="8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1225" y="1795123"/>
            <a:ext cx="578586" cy="7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 rotWithShape="1">
          <a:blip r:embed="rId7">
            <a:alphaModFix/>
          </a:blip>
          <a:srcRect b="0" l="53628" r="0" t="0"/>
          <a:stretch/>
        </p:blipFill>
        <p:spPr>
          <a:xfrm flipH="1" rot="-5400000">
            <a:off x="4516650" y="1989200"/>
            <a:ext cx="621276" cy="17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4"/>
          <p:cNvPicPr preferRelativeResize="0"/>
          <p:nvPr/>
        </p:nvPicPr>
        <p:blipFill rotWithShape="1">
          <a:blip r:embed="rId7">
            <a:alphaModFix/>
          </a:blip>
          <a:srcRect b="0" l="53628" r="0" t="0"/>
          <a:stretch/>
        </p:blipFill>
        <p:spPr>
          <a:xfrm flipH="1" rot="-5400000">
            <a:off x="7365050" y="1989200"/>
            <a:ext cx="621276" cy="1786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4"/>
          <p:cNvCxnSpPr/>
          <p:nvPr/>
        </p:nvCxnSpPr>
        <p:spPr>
          <a:xfrm>
            <a:off x="5302050" y="3951013"/>
            <a:ext cx="16746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" name="Google Shape;200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9425" y="3318816"/>
            <a:ext cx="1271305" cy="1271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2615150" y="3232950"/>
            <a:ext cx="189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[Direction: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Go straight]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5137275" y="2785750"/>
            <a:ext cx="24069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[Direction: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Turn right,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Advice: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Push door to open]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750" y="1758325"/>
            <a:ext cx="5727326" cy="35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